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19" r:id="rId2"/>
    <p:sldId id="320" r:id="rId3"/>
    <p:sldId id="321" r:id="rId4"/>
    <p:sldId id="326" r:id="rId5"/>
    <p:sldId id="322" r:id="rId6"/>
    <p:sldId id="327" r:id="rId7"/>
    <p:sldId id="323" r:id="rId8"/>
    <p:sldId id="324" r:id="rId9"/>
    <p:sldId id="325" r:id="rId10"/>
  </p:sldIdLst>
  <p:sldSz cx="9144000" cy="6858000" type="screen4x3"/>
  <p:notesSz cx="6662738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1119" autoAdjust="0"/>
  </p:normalViewPr>
  <p:slideViewPr>
    <p:cSldViewPr>
      <p:cViewPr varScale="1">
        <p:scale>
          <a:sx n="114" d="100"/>
          <a:sy n="114" d="100"/>
        </p:scale>
        <p:origin x="150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6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77401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D23673-5AD9-48FA-BB99-1C908B404AC9}" type="datetimeFigureOut">
              <a:rPr lang="sv-SE" smtClean="0"/>
              <a:t>2020-12-08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77401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EE624-8DB1-42FA-B869-69A55E857D6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4537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774012" y="2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2A12C-3DEB-4AE2-9F13-CDD6E153E779}" type="datetimeFigureOut">
              <a:rPr lang="sv-SE" smtClean="0"/>
              <a:pPr/>
              <a:t>2020-12-08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849313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66275" y="4715154"/>
            <a:ext cx="533019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774012" y="9428585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A80F8-3894-4A68-A5B5-C594379430FA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889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28596" y="2130425"/>
            <a:ext cx="8286808" cy="1470025"/>
          </a:xfrm>
        </p:spPr>
        <p:txBody>
          <a:bodyPr>
            <a:normAutofit/>
          </a:bodyPr>
          <a:lstStyle>
            <a:lvl1pPr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tx1">
                    <a:tint val="75000"/>
                  </a:schemeClr>
                </a:solidFill>
                <a:latin typeface="Gill Sans MT Condensed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om du vill redigera mall för underrubrikformat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949280"/>
            <a:ext cx="1825245" cy="617131"/>
          </a:xfrm>
          <a:prstGeom prst="rect">
            <a:avLst/>
          </a:prstGeom>
        </p:spPr>
      </p:pic>
      <p:pic>
        <p:nvPicPr>
          <p:cNvPr id="7" name="Bildobjekt 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2" t="43266" r="361" b="52137"/>
          <a:stretch/>
        </p:blipFill>
        <p:spPr>
          <a:xfrm flipH="1">
            <a:off x="-18256" y="188529"/>
            <a:ext cx="9180512" cy="375428"/>
          </a:xfrm>
          <a:prstGeom prst="rect">
            <a:avLst/>
          </a:prstGeom>
        </p:spPr>
      </p:pic>
      <p:sp>
        <p:nvSpPr>
          <p:cNvPr id="8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6130322" y="233368"/>
            <a:ext cx="2643187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785787" y="2357430"/>
            <a:ext cx="7572428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600">
                <a:latin typeface="Gill Sans MT" pitchFamily="34" charset="0"/>
                <a:cs typeface="Times New Roman" pitchFamily="18" charset="0"/>
              </a:defRPr>
            </a:lvl3pPr>
            <a:lvl4pPr>
              <a:buNone/>
              <a:defRPr sz="1400">
                <a:latin typeface="Gill Sans MT" pitchFamily="34" charset="0"/>
                <a:cs typeface="Times New Roman" pitchFamily="18" charset="0"/>
              </a:defRPr>
            </a:lvl4pPr>
            <a:lvl5pPr>
              <a:defRPr sz="1400">
                <a:latin typeface="Gill Sans MT" pitchFamily="34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8" name="Rubrik 7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86808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pic>
        <p:nvPicPr>
          <p:cNvPr id="9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949280"/>
            <a:ext cx="1825245" cy="617131"/>
          </a:xfrm>
          <a:prstGeom prst="rect">
            <a:avLst/>
          </a:prstGeom>
        </p:spPr>
      </p:pic>
      <p:pic>
        <p:nvPicPr>
          <p:cNvPr id="11" name="Bildobjekt 10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2" t="43266" r="361" b="52137"/>
          <a:stretch/>
        </p:blipFill>
        <p:spPr>
          <a:xfrm flipH="1">
            <a:off x="-18256" y="188529"/>
            <a:ext cx="9180512" cy="375428"/>
          </a:xfrm>
          <a:prstGeom prst="rect">
            <a:avLst/>
          </a:prstGeom>
        </p:spPr>
      </p:pic>
      <p:sp>
        <p:nvSpPr>
          <p:cNvPr id="22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6130322" y="244101"/>
            <a:ext cx="2643187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platshåll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6"/>
          <p:cNvSpPr>
            <a:spLocks noGrp="1"/>
          </p:cNvSpPr>
          <p:nvPr>
            <p:ph sz="quarter" idx="10"/>
          </p:nvPr>
        </p:nvSpPr>
        <p:spPr>
          <a:xfrm>
            <a:off x="785787" y="2357430"/>
            <a:ext cx="3429024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sp>
        <p:nvSpPr>
          <p:cNvPr id="12" name="Rubrik 7"/>
          <p:cNvSpPr>
            <a:spLocks noGrp="1"/>
          </p:cNvSpPr>
          <p:nvPr>
            <p:ph type="title"/>
          </p:nvPr>
        </p:nvSpPr>
        <p:spPr>
          <a:xfrm>
            <a:off x="755576" y="1052736"/>
            <a:ext cx="8286808" cy="1143000"/>
          </a:xfrm>
        </p:spPr>
        <p:txBody>
          <a:bodyPr>
            <a:normAutofit/>
          </a:bodyPr>
          <a:lstStyle>
            <a:lvl1pPr algn="l">
              <a:defRPr sz="4800" b="1">
                <a:latin typeface="Gill Sans MT" pitchFamily="34" charset="0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14" name="Platshållare för innehåll 6"/>
          <p:cNvSpPr>
            <a:spLocks noGrp="1"/>
          </p:cNvSpPr>
          <p:nvPr>
            <p:ph sz="quarter" idx="13"/>
          </p:nvPr>
        </p:nvSpPr>
        <p:spPr>
          <a:xfrm>
            <a:off x="5031408" y="2362528"/>
            <a:ext cx="3429024" cy="3286148"/>
          </a:xfrm>
        </p:spPr>
        <p:txBody>
          <a:bodyPr>
            <a:normAutofit/>
          </a:bodyPr>
          <a:lstStyle>
            <a:lvl1pPr>
              <a:defRPr sz="2000">
                <a:latin typeface="Gill Sans MT" pitchFamily="34" charset="0"/>
                <a:cs typeface="Times New Roman" pitchFamily="18" charset="0"/>
              </a:defRPr>
            </a:lvl1pPr>
            <a:lvl2pPr>
              <a:defRPr sz="1800">
                <a:latin typeface="Gill Sans MT" pitchFamily="34" charset="0"/>
                <a:cs typeface="Times New Roman" pitchFamily="18" charset="0"/>
              </a:defRPr>
            </a:lvl2pPr>
            <a:lvl3pPr>
              <a:defRPr sz="1800">
                <a:latin typeface="Times New Roman" pitchFamily="18" charset="0"/>
                <a:cs typeface="Times New Roman" pitchFamily="18" charset="0"/>
              </a:defRPr>
            </a:lvl3pPr>
            <a:lvl4pPr>
              <a:defRPr sz="1600">
                <a:latin typeface="Times New Roman" pitchFamily="18" charset="0"/>
                <a:cs typeface="Times New Roman" pitchFamily="18" charset="0"/>
              </a:defRPr>
            </a:lvl4pPr>
            <a:lvl5pPr>
              <a:defRPr sz="1600">
                <a:latin typeface="Times New Roman" pitchFamily="18" charset="0"/>
                <a:cs typeface="Times New Roman" pitchFamily="18" charset="0"/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</p:txBody>
      </p:sp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949280"/>
            <a:ext cx="1825245" cy="617131"/>
          </a:xfrm>
          <a:prstGeom prst="rect">
            <a:avLst/>
          </a:prstGeom>
        </p:spPr>
      </p:pic>
      <p:pic>
        <p:nvPicPr>
          <p:cNvPr id="13" name="Bildobjekt 12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992" t="43266" r="361" b="52137"/>
          <a:stretch/>
        </p:blipFill>
        <p:spPr>
          <a:xfrm flipH="1">
            <a:off x="-18256" y="188529"/>
            <a:ext cx="9180512" cy="375428"/>
          </a:xfrm>
          <a:prstGeom prst="rect">
            <a:avLst/>
          </a:prstGeom>
        </p:spPr>
      </p:pic>
      <p:sp>
        <p:nvSpPr>
          <p:cNvPr id="15" name="Platshållare för text 21"/>
          <p:cNvSpPr>
            <a:spLocks noGrp="1"/>
          </p:cNvSpPr>
          <p:nvPr>
            <p:ph type="body" sz="quarter" idx="11" hasCustomPrompt="1"/>
          </p:nvPr>
        </p:nvSpPr>
        <p:spPr>
          <a:xfrm>
            <a:off x="6130322" y="233368"/>
            <a:ext cx="2643187" cy="285750"/>
          </a:xfrm>
        </p:spPr>
        <p:txBody>
          <a:bodyPr wrap="none">
            <a:noAutofit/>
          </a:bodyPr>
          <a:lstStyle>
            <a:lvl1pPr algn="r">
              <a:buNone/>
              <a:defRPr sz="1400">
                <a:solidFill>
                  <a:schemeClr val="bg1"/>
                </a:solidFill>
                <a:latin typeface="Gill Sans MT" pitchFamily="34" charset="0"/>
              </a:defRPr>
            </a:lvl1pPr>
          </a:lstStyle>
          <a:p>
            <a:pPr lvl="0"/>
            <a:r>
              <a:rPr lang="sv-SE" dirty="0"/>
              <a:t>Ange namn på verksamheten</a:t>
            </a: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BD319-C441-4740-BDB2-35E25C52CCE7}" type="datetimeFigureOut">
              <a:rPr lang="sv-SE" smtClean="0"/>
              <a:pPr/>
              <a:t>2020-12-08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F0B53-9592-4779-891F-997228E46E01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6" r:id="rId3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GillSan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GillSan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GillSan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GillSan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GillSan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/>
          <p:cNvPicPr>
            <a:picLocks noGrp="1" noChangeAspect="1"/>
          </p:cNvPicPr>
          <p:nvPr>
            <p:ph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366" y="0"/>
            <a:ext cx="9943198" cy="7029400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chemeClr val="bg1"/>
                </a:solidFill>
              </a:rPr>
              <a:t>Anhörigstöd socialtjänsten 2020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3218758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sv-SE" dirty="0"/>
              <a:t>Under våren 2020 utreda och lägga förslag till framtida utformning av ett gemensamt anhörigstöd över och under 65 år</a:t>
            </a:r>
          </a:p>
          <a:p>
            <a:pPr lvl="0"/>
            <a:r>
              <a:rPr lang="sv-SE" dirty="0"/>
              <a:t>Utgå från Karin Olofssons pågående utredning samt tidigare förslag från Jan Lindberg och Ann Wennerkull.</a:t>
            </a:r>
            <a:endParaRPr lang="sv-SE" b="1" dirty="0"/>
          </a:p>
          <a:p>
            <a:pPr lvl="0"/>
            <a:r>
              <a:rPr lang="sv-SE" dirty="0"/>
              <a:t>Involvera de medarbetare som idag arbetar med riktat anhörigstöd</a:t>
            </a:r>
            <a:endParaRPr lang="sv-SE" b="1" dirty="0"/>
          </a:p>
          <a:p>
            <a:pPr lvl="0"/>
            <a:r>
              <a:rPr lang="sv-SE" dirty="0"/>
              <a:t>Revidera nämndens riktlinje för anhörigstöd.</a:t>
            </a:r>
            <a:endParaRPr lang="sv-SE" b="1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Uppdraget	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1534733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Inläsning lagstiftning, vägledning på nationell nivå etc.</a:t>
            </a:r>
          </a:p>
          <a:p>
            <a:r>
              <a:rPr lang="sv-SE" dirty="0"/>
              <a:t>Inläsning tidigare utredningar</a:t>
            </a:r>
          </a:p>
          <a:p>
            <a:r>
              <a:rPr lang="sv-SE" dirty="0"/>
              <a:t>Intervjuer anhörigstödjare</a:t>
            </a:r>
          </a:p>
          <a:p>
            <a:r>
              <a:rPr lang="sv-SE" dirty="0"/>
              <a:t>Intervjuer övriga medarbetare</a:t>
            </a:r>
          </a:p>
          <a:p>
            <a:r>
              <a:rPr lang="sv-SE" dirty="0"/>
              <a:t>Komplettering och förtydliganden</a:t>
            </a:r>
          </a:p>
          <a:p>
            <a:r>
              <a:rPr lang="sv-SE" dirty="0"/>
              <a:t>Omvärldsanalys organisation (anhörigstödjarna)</a:t>
            </a:r>
          </a:p>
          <a:p>
            <a:pPr marL="0" indent="0">
              <a:buNone/>
            </a:pPr>
            <a:endParaRPr lang="sv-SE" dirty="0">
              <a:solidFill>
                <a:srgbClr val="FF0000"/>
              </a:solidFill>
            </a:endParaRP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Genomförande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799046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1,0 </a:t>
            </a:r>
            <a:r>
              <a:rPr lang="sv-SE" dirty="0" err="1"/>
              <a:t>åa</a:t>
            </a:r>
            <a:r>
              <a:rPr lang="sv-SE" dirty="0"/>
              <a:t> fördelat på 2 personer för 65 + organiserat inom Trädgårdens äldrecentra kombinerat med demensstöd och SSK/arbetsterapeut</a:t>
            </a:r>
          </a:p>
          <a:p>
            <a:r>
              <a:rPr lang="sv-SE" dirty="0"/>
              <a:t>0,5 </a:t>
            </a:r>
            <a:r>
              <a:rPr lang="sv-SE" dirty="0" err="1"/>
              <a:t>åa</a:t>
            </a:r>
            <a:r>
              <a:rPr lang="sv-SE" dirty="0"/>
              <a:t> projekt tom 201231 för personer med funktionsnedsättning 18 år och äldre kombinerat med personligt ombud organiserat inom missbruk och socialpsykiatri </a:t>
            </a:r>
          </a:p>
          <a:p>
            <a:r>
              <a:rPr lang="sv-SE" dirty="0"/>
              <a:t>Ingen med uppdrag för barns som anhöriga</a:t>
            </a:r>
          </a:p>
          <a:p>
            <a:r>
              <a:rPr lang="sv-SE" dirty="0"/>
              <a:t>Alla verksamheter har utöver det ett uppdrag att hantera anhörigstödsfrågor i den ordinarie verksamheten, oftast inom myndighetsutövningen men kan också vara tex gruppboendepersonal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Nuvarande organisation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942304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>
          <a:xfrm>
            <a:off x="785787" y="1988840"/>
            <a:ext cx="7572428" cy="3960440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De som får kontakt får hjälp – bra</a:t>
            </a:r>
          </a:p>
          <a:p>
            <a:r>
              <a:rPr lang="sv-SE" dirty="0"/>
              <a:t>Finns hög kompetens kring anhörigstöd</a:t>
            </a:r>
          </a:p>
          <a:p>
            <a:r>
              <a:rPr lang="sv-SE" dirty="0"/>
              <a:t>Finns goda exempel och gott samarbete med närliggande kommuner</a:t>
            </a:r>
          </a:p>
          <a:p>
            <a:r>
              <a:rPr lang="sv-SE" dirty="0"/>
              <a:t>Svårt att kombinera funktioner, anhörigstödjare/demensstöd/</a:t>
            </a:r>
            <a:r>
              <a:rPr lang="sv-SE" dirty="0" err="1"/>
              <a:t>ssk</a:t>
            </a:r>
            <a:r>
              <a:rPr lang="sv-SE" dirty="0"/>
              <a:t> eller myndighetsutövning och anhörigstöd</a:t>
            </a:r>
          </a:p>
          <a:p>
            <a:r>
              <a:rPr lang="sv-SE" dirty="0"/>
              <a:t>Dåligt med vissa avgränsningar</a:t>
            </a:r>
          </a:p>
          <a:p>
            <a:r>
              <a:rPr lang="sv-SE" dirty="0"/>
              <a:t>Liten eller ingen samordning mellan olika verksamheter</a:t>
            </a:r>
          </a:p>
          <a:p>
            <a:r>
              <a:rPr lang="sv-SE" dirty="0"/>
              <a:t>Olika ingångar – otydligt</a:t>
            </a:r>
          </a:p>
          <a:p>
            <a:r>
              <a:rPr lang="sv-SE" dirty="0"/>
              <a:t>För lite uppsökande </a:t>
            </a:r>
            <a:r>
              <a:rPr lang="sv-SE" dirty="0" err="1"/>
              <a:t>pga</a:t>
            </a:r>
            <a:r>
              <a:rPr lang="sv-SE" dirty="0"/>
              <a:t> både tid och kontinuitet</a:t>
            </a:r>
          </a:p>
          <a:p>
            <a:r>
              <a:rPr lang="sv-SE" dirty="0"/>
              <a:t>Inget anhörigstöd till barn</a:t>
            </a:r>
          </a:p>
          <a:p>
            <a:r>
              <a:rPr lang="sv-SE" dirty="0"/>
              <a:t>Ingen långsiktig planering med aktiviteter/grupper/föreläsningar</a:t>
            </a:r>
          </a:p>
          <a:p>
            <a:r>
              <a:rPr lang="sv-SE" dirty="0"/>
              <a:t>Tillgängligheten kan förbättras både via info och utåtriktat arbete</a:t>
            </a:r>
          </a:p>
          <a:p>
            <a:r>
              <a:rPr lang="sv-SE" dirty="0"/>
              <a:t>Mycket upp till varje verksamhet att utforma stöd – anhörigstöd </a:t>
            </a:r>
            <a:r>
              <a:rPr lang="sv-SE" dirty="0" err="1"/>
              <a:t>lågprioriterat</a:t>
            </a:r>
            <a:endParaRPr lang="sv-SE" dirty="0"/>
          </a:p>
          <a:p>
            <a:r>
              <a:rPr lang="sv-SE" dirty="0"/>
              <a:t>Behov av ökad kunskap om socialtjänstens verksamheter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Synpunkter från verksamheterna </a:t>
            </a:r>
            <a:r>
              <a:rPr lang="sv-SE" sz="2200" dirty="0"/>
              <a:t>(I urval…)</a:t>
            </a:r>
            <a:br>
              <a:rPr lang="sv-SE" dirty="0"/>
            </a:b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200086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sv-SE" dirty="0"/>
              <a:t>Barn under 18 år omfattas inte av bestämmelsen i 5 kap. 10 § socialtjänstlagen. </a:t>
            </a:r>
          </a:p>
          <a:p>
            <a:r>
              <a:rPr lang="sv-SE" dirty="0"/>
              <a:t>Väl känt att även barn ibland ger ett omfattande stöd till föräldrar eller syskon. Tex föräldrar eller syskon med missbruk, psykisk ohälsa eller andra typer av funktionsnedsättningar. </a:t>
            </a:r>
          </a:p>
          <a:p>
            <a:r>
              <a:rPr lang="sv-SE" dirty="0"/>
              <a:t>Socialtjänsten har ansvar genom andra delar. Detta upplevs oklart.</a:t>
            </a:r>
          </a:p>
          <a:p>
            <a:r>
              <a:rPr lang="sv-SE" dirty="0"/>
              <a:t>Bör </a:t>
            </a:r>
            <a:r>
              <a:rPr lang="sv-SE"/>
              <a:t>utredas särskilt.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Barn som anhöriga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491201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Renodling av uppdraget</a:t>
            </a:r>
          </a:p>
          <a:p>
            <a:r>
              <a:rPr lang="sv-SE" dirty="0"/>
              <a:t>Förtydligande och avgränsning av vad som ingår i anhörigkoordinator uppdrag samt vad som är generellt för alla som arbetar inom socialtjänsten</a:t>
            </a:r>
          </a:p>
          <a:p>
            <a:r>
              <a:rPr lang="sv-SE" dirty="0"/>
              <a:t>Behov av förändrad organisation/tillhörighet för att kunna jobba övergripande</a:t>
            </a:r>
          </a:p>
          <a:p>
            <a:r>
              <a:rPr lang="sv-SE" dirty="0"/>
              <a:t>Riskfaktor – Sårbarhet med en person</a:t>
            </a:r>
          </a:p>
          <a:p>
            <a:r>
              <a:rPr lang="sv-SE" dirty="0"/>
              <a:t>Förtydliganden i riktlinjerna bidrar också till att ta bort glappet mellan äldre och funktionsnedsatta</a:t>
            </a:r>
          </a:p>
          <a:p>
            <a:r>
              <a:rPr lang="sv-SE" dirty="0"/>
              <a:t>Hänger ihop med och ligger i linje med Utvärdering av Trädgårdens äldrecentra (feb 2020)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Slutsatser och förslag	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3637693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1,0 </a:t>
            </a:r>
            <a:r>
              <a:rPr lang="sv-SE" dirty="0" err="1"/>
              <a:t>åa</a:t>
            </a:r>
            <a:r>
              <a:rPr lang="sv-SE" dirty="0"/>
              <a:t> som enbart arbetar som anhörigkoordinator och ingång till socialtjänstens anhörigstöd, metodstöd, gör uppföljningar och samordnar</a:t>
            </a:r>
          </a:p>
          <a:p>
            <a:r>
              <a:rPr lang="sv-SE" dirty="0"/>
              <a:t>Chefer i verksamheterna ansvarar för att säkerställa att medarbetare kan bidra till anhörigstödjande insatser</a:t>
            </a:r>
          </a:p>
          <a:p>
            <a:r>
              <a:rPr lang="sv-SE" dirty="0"/>
              <a:t>Anhörigkoordinator tillhör organisatoriskt En ingång - ingen ålderavgränsning</a:t>
            </a:r>
          </a:p>
          <a:p>
            <a:r>
              <a:rPr lang="sv-SE" dirty="0"/>
              <a:t>Uppdraget omfattar både långvarigt sjuk/äldre och funktionsnedsättning/psykosocial problematik</a:t>
            </a:r>
          </a:p>
          <a:p>
            <a:r>
              <a:rPr lang="sv-SE" dirty="0"/>
              <a:t>Ansvarsfördelning/uppdragsbeskrivning enligt riktlinjerna (uppdragsbeskrivning)</a:t>
            </a:r>
          </a:p>
          <a:p>
            <a:r>
              <a:rPr lang="sv-SE" dirty="0"/>
              <a:t>Konsekvens</a:t>
            </a:r>
            <a:r>
              <a:rPr lang="sv-SE"/>
              <a:t>: omfördelning av </a:t>
            </a:r>
            <a:r>
              <a:rPr lang="sv-SE" dirty="0"/>
              <a:t>resurs inom socialtjänsten</a:t>
            </a:r>
          </a:p>
          <a:p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/>
              <a:t>Förslag på ny organisation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9970816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sv-SE" dirty="0"/>
              <a:t>Tydlig ingång</a:t>
            </a:r>
          </a:p>
          <a:p>
            <a:r>
              <a:rPr lang="sv-SE" dirty="0"/>
              <a:t>Kontinuitet-</a:t>
            </a:r>
            <a:r>
              <a:rPr lang="sv-SE" dirty="0" err="1"/>
              <a:t>årshjul</a:t>
            </a:r>
            <a:endParaRPr lang="sv-SE" dirty="0"/>
          </a:p>
          <a:p>
            <a:r>
              <a:rPr lang="sv-SE" dirty="0"/>
              <a:t>Ökad tillgänglighet för anhöriga</a:t>
            </a:r>
          </a:p>
          <a:p>
            <a:r>
              <a:rPr lang="sv-SE" dirty="0"/>
              <a:t>Bibehållen kvalitet på anhörigstöd</a:t>
            </a:r>
          </a:p>
          <a:p>
            <a:r>
              <a:rPr lang="sv-SE" dirty="0"/>
              <a:t>Samordningsvinster och ökad samverkan med andra </a:t>
            </a:r>
          </a:p>
          <a:p>
            <a:r>
              <a:rPr lang="sv-SE" dirty="0"/>
              <a:t>Hypotes: minskat inflöde av samtal till chefer och myndighetsutövare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Förväntade effekter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131925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resentationsmall 2 Piteå kommun ALLA FÄRG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_alla färger_bård uppe" id="{B93E2073-5037-4297-9E01-033ED6F34BE8}" vid="{4FB4CE86-8369-4CDC-AF30-E8573F5C284F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Powerpointmall_alla färger_bård uppe</Template>
  <TotalTime>646</TotalTime>
  <Words>503</Words>
  <Application>Microsoft Office PowerPoint</Application>
  <PresentationFormat>Bildspel på skärmen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Gill Sans MT Condensed</vt:lpstr>
      <vt:lpstr>GillSans</vt:lpstr>
      <vt:lpstr>Times New Roman</vt:lpstr>
      <vt:lpstr>Presentationsmall 2 Piteå kommun ALLA FÄRGER</vt:lpstr>
      <vt:lpstr>Anhörigstöd socialtjänsten 2020</vt:lpstr>
      <vt:lpstr>Uppdraget </vt:lpstr>
      <vt:lpstr>Genomförande</vt:lpstr>
      <vt:lpstr>Nuvarande organisation</vt:lpstr>
      <vt:lpstr>Synpunkter från verksamheterna (I urval…) </vt:lpstr>
      <vt:lpstr>Barn som anhöriga</vt:lpstr>
      <vt:lpstr>Slutsatser och förslag </vt:lpstr>
      <vt:lpstr>Förslag på ny organisation</vt:lpstr>
      <vt:lpstr>Förväntade effekter</vt:lpstr>
    </vt:vector>
  </TitlesOfParts>
  <Company>Piteå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Anhörigstöd socialtjänsten 2020</dc:title>
  <dc:creator>Roger Burman</dc:creator>
  <cp:keywords>Presentationer;Dokumentkommunövergripande mall;Microsoft PowerPoint;Piteå kommun;Presentation</cp:keywords>
  <cp:lastModifiedBy>Zara Berg</cp:lastModifiedBy>
  <cp:revision>25</cp:revision>
  <cp:lastPrinted>2014-09-08T08:49:35Z</cp:lastPrinted>
  <dcterms:created xsi:type="dcterms:W3CDTF">2020-06-30T13:57:46Z</dcterms:created>
  <dcterms:modified xsi:type="dcterms:W3CDTF">2020-12-08T09:24:54Z</dcterms:modified>
</cp:coreProperties>
</file>